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05" r:id="rId3"/>
    <p:sldId id="347" r:id="rId4"/>
    <p:sldId id="307" r:id="rId5"/>
    <p:sldId id="308" r:id="rId6"/>
    <p:sldId id="328" r:id="rId7"/>
    <p:sldId id="329" r:id="rId8"/>
    <p:sldId id="330" r:id="rId9"/>
    <p:sldId id="310" r:id="rId10"/>
    <p:sldId id="345" r:id="rId11"/>
    <p:sldId id="346" r:id="rId12"/>
    <p:sldId id="312" r:id="rId13"/>
    <p:sldId id="313" r:id="rId14"/>
    <p:sldId id="314" r:id="rId15"/>
    <p:sldId id="260" r:id="rId16"/>
    <p:sldId id="263" r:id="rId17"/>
    <p:sldId id="264" r:id="rId18"/>
    <p:sldId id="265" r:id="rId19"/>
    <p:sldId id="266" r:id="rId20"/>
    <p:sldId id="311" r:id="rId21"/>
    <p:sldId id="316" r:id="rId22"/>
    <p:sldId id="315" r:id="rId23"/>
    <p:sldId id="317" r:id="rId24"/>
    <p:sldId id="326" r:id="rId25"/>
    <p:sldId id="270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73" r:id="rId34"/>
    <p:sldId id="281" r:id="rId35"/>
    <p:sldId id="282" r:id="rId36"/>
    <p:sldId id="274" r:id="rId37"/>
    <p:sldId id="302" r:id="rId38"/>
    <p:sldId id="275" r:id="rId39"/>
    <p:sldId id="276" r:id="rId40"/>
    <p:sldId id="277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279" r:id="rId60"/>
    <p:sldId id="340" r:id="rId61"/>
    <p:sldId id="341" r:id="rId62"/>
    <p:sldId id="342" r:id="rId63"/>
    <p:sldId id="348" r:id="rId64"/>
    <p:sldId id="280" r:id="rId65"/>
    <p:sldId id="331" r:id="rId66"/>
    <p:sldId id="332" r:id="rId67"/>
    <p:sldId id="333" r:id="rId68"/>
    <p:sldId id="334" r:id="rId69"/>
    <p:sldId id="34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79392"/>
  </p:normalViewPr>
  <p:slideViewPr>
    <p:cSldViewPr snapToGrid="0" snapToObjects="1" showGuides="1">
      <p:cViewPr varScale="1">
        <p:scale>
          <a:sx n="123" d="100"/>
          <a:sy n="123" d="100"/>
        </p:scale>
        <p:origin x="101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C306-3ADA-4C4C-B628-744ECB980B61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53164-824D-124B-99A4-6C2B40396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Lookup problems in neural machine translations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53164-824D-124B-99A4-6C2B40396F1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16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2F9-F15A-3849-A413-ACCA11382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9C1E-1CB3-AD40-AA9B-99F3439BF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7AEDA-C072-D544-96EE-AB7AB870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DDEB-B26A-7340-A86A-69C540E21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84AF0-53C4-BE4E-ABBC-DD1AC98B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51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315E2-21B7-1F41-BACD-51F972C9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ABE72-376E-1F4B-AB87-E0EAC4D1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B7E9-4ACB-7D48-9B18-233216FB1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E5F6E-E270-2F48-9AC1-E9EE9956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F697-9ADD-2646-B903-A4C2743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AB568-5544-4C4D-B49D-E802F01BB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91748-4656-B14D-A89F-5844E8D0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61E78-B961-B744-85FD-32269345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F524-BFCD-5F48-A5DF-E5131D28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4233-13A3-B042-A083-9DE91D7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47A9-85FD-124A-A9FF-C872EA9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9DD7-00C4-CB40-83B5-D0C1CE1AD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E7F8-876B-0444-8F62-79760E77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630C4-3804-8B41-9EF7-30904D9A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088-4970-284D-9DA9-B28217EA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4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E745-280D-F84B-88EA-BB8F10FA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578B6-1FAC-5C48-A42C-972D6EA42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988D5-449E-774E-A5C6-17D68495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E9B7-52F5-1347-BDBB-14AD131F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79B0-D642-C74D-8B94-BD265C3A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2E60-08F8-2443-B310-F3C52C1B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3004-CEBE-4E45-8727-78ECFD27B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16415-BD17-2C43-B22F-48E8F9121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88551-1B7B-DE4B-A53A-2F78112B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E496-7804-034C-81C2-D4BC2CFE9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0F84D-546D-5542-A9B7-1DB5B633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2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9D3C-DF3D-8442-8771-92488991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E8E65-0F85-6A4D-AC6D-5C69A9DF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FCCA-CCA2-1447-9357-D6F1DE692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93F46-8F65-824E-BCCA-531E74F6C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9D7C67-9CF7-9E4C-94AC-9CF010196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1E7BB-22F8-074D-A99F-0BAFE210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21BAB-3290-3E4A-8E9F-2FA4231B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6EAB01-05F6-BE40-B985-8FB213327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DE5-5A35-E44E-B9C0-64139662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A3588-EBF4-8847-A1CC-7F22AD03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347A-585F-8C48-9C65-956375645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87C27-D763-3742-AA84-608CB24A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3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952D5-0E14-0748-8530-C9FD36D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3BF29-68C6-F941-96D3-6A48CB45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D9AEC-5DEF-4F45-91FB-1C54C9C0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74C6-E5D2-3B48-9F07-2DD8E515B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32A53-67E4-B546-AEFA-00B045C5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0744C-DB98-CE42-B01C-7E44C2AA9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8E634-C8CD-6245-BE29-B3A7C481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880EC-CBCD-8C4E-AB7D-6596F427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057CE-C96E-144F-97D2-5E38AD89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7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0EC4-779B-614C-907D-9C07607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18374-0E55-D346-B0E5-179B12E3E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5124E-63A5-F344-A3FA-03E1E5B1F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F627F-38F4-A14B-AC67-4E834E0B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90E35-7AAC-3F4D-B2DA-CE4EA6BE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13787-3280-A040-8CA0-BA0D1A29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C7B71-84D6-684C-80E8-D9F97F44D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3FA6E-5BD5-4F41-B846-F90B7385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1ADB0-BF54-E34D-AFD8-01A4F6A84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66C5-4808-2D4C-A46E-7979998514C2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04067-99F2-0243-A3AE-0A86EE164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3803-6BAA-3541-9DB9-69E777626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34E85-1072-FE4B-A872-288157308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5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D5B2-20B2-C343-A478-2DFB262A0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Machine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E4CD7-CA08-3F44-921B-BC7DDDBC8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7, </a:t>
            </a:r>
            <a:r>
              <a:rPr lang="en-US" dirty="0"/>
              <a:t>2018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44D6-FF43-0C46-90B2-578333184040}"/>
              </a:ext>
            </a:extLst>
          </p:cNvPr>
          <p:cNvSpPr txBox="1"/>
          <p:nvPr/>
        </p:nvSpPr>
        <p:spPr>
          <a:xfrm>
            <a:off x="452063" y="6339155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from Richard </a:t>
            </a:r>
            <a:r>
              <a:rPr lang="en-US" dirty="0" err="1"/>
              <a:t>Socher</a:t>
            </a:r>
            <a:r>
              <a:rPr lang="en-US" dirty="0"/>
              <a:t>, Abi See, Chris </a:t>
            </a:r>
            <a:r>
              <a:rPr lang="en-US" dirty="0" err="1"/>
              <a:t>Olah</a:t>
            </a:r>
            <a:r>
              <a:rPr lang="en-US" dirty="0"/>
              <a:t>, Philip Koehn</a:t>
            </a:r>
          </a:p>
        </p:txBody>
      </p:sp>
    </p:spTree>
    <p:extLst>
      <p:ext uri="{BB962C8B-B14F-4D97-AF65-F5344CB8AC3E}">
        <p14:creationId xmlns:p14="http://schemas.microsoft.com/office/powerpoint/2010/main" val="28282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Recall: 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0786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whatever </a:t>
            </a:r>
          </a:p>
          <a:p>
            <a:r>
              <a:rPr lang="en-US" sz="2800" dirty="0"/>
              <a:t>weights make the classifier better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15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i-2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  <a:r>
                        <a:rPr lang="en-US" sz="1600" baseline="-25000" dirty="0"/>
                        <a:t>i-1</a:t>
                      </a:r>
                      <a:r>
                        <a:rPr lang="en-US" sz="1600" baseline="0" dirty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/>
                        <a:t>x</a:t>
                      </a:r>
                      <a:r>
                        <a:rPr lang="en-US" sz="1400" baseline="-25000" dirty="0"/>
                        <a:t>i-2</a:t>
                      </a:r>
                      <a:r>
                        <a:rPr lang="en-US" sz="1400" baseline="0" dirty="0"/>
                        <a:t>=apple ^ X</a:t>
                      </a:r>
                      <a:r>
                        <a:rPr lang="en-US" sz="1400" baseline="-25000" dirty="0"/>
                        <a:t>i-1</a:t>
                      </a:r>
                      <a:r>
                        <a:rPr lang="en-US" sz="1400" baseline="0" dirty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w(x</a:t>
            </a:r>
            <a:r>
              <a:rPr lang="en-US" baseline="-25000"/>
              <a:t>i</a:t>
            </a:r>
            <a:r>
              <a:rPr lang="en-US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25623" y="2388259"/>
            <a:ext cx="493848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before, we can add arbitrary features</a:t>
            </a:r>
          </a:p>
          <a:p>
            <a:pPr lvl="1"/>
            <a:r>
              <a:rPr lang="en-US" dirty="0"/>
              <a:t>POS tags</a:t>
            </a:r>
          </a:p>
          <a:p>
            <a:pPr lvl="1"/>
            <a:r>
              <a:rPr lang="en-US" dirty="0"/>
              <a:t>word length</a:t>
            </a:r>
          </a:p>
          <a:p>
            <a:pPr lvl="1"/>
            <a:r>
              <a:rPr lang="en-US" dirty="0"/>
              <a:t>initial letter</a:t>
            </a:r>
          </a:p>
          <a:p>
            <a:r>
              <a:rPr lang="en-US" dirty="0"/>
              <a:t>What about conjuncts of features (bigram+)?</a:t>
            </a:r>
          </a:p>
          <a:p>
            <a:pPr lvl="1"/>
            <a:r>
              <a:rPr lang="en-US" dirty="0"/>
              <a:t>Yes, but this will get very lengthy</a:t>
            </a:r>
          </a:p>
          <a:p>
            <a:pPr lvl="1"/>
            <a:r>
              <a:rPr lang="en-US" dirty="0"/>
              <a:t>Neural Idea: stacks of </a:t>
            </a:r>
            <a:r>
              <a:rPr lang="en-US" dirty="0" err="1"/>
              <a:t>perceptrons</a:t>
            </a:r>
            <a:r>
              <a:rPr lang="en-US" dirty="0"/>
              <a:t> with nonlinearity allow conjuncts for free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55657" y="1468391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P(bit | the cat) vs P(bought | the cat)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00DBD-C87A-AF4D-B061-80B425011BE8}"/>
              </a:ext>
            </a:extLst>
          </p:cNvPr>
          <p:cNvSpPr txBox="1"/>
          <p:nvPr/>
        </p:nvSpPr>
        <p:spPr>
          <a:xfrm>
            <a:off x="6807200" y="287676"/>
            <a:ext cx="488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Can Do It For LMs Too!</a:t>
            </a:r>
          </a:p>
        </p:txBody>
      </p:sp>
    </p:spTree>
    <p:extLst>
      <p:ext uri="{BB962C8B-B14F-4D97-AF65-F5344CB8AC3E}">
        <p14:creationId xmlns:p14="http://schemas.microsoft.com/office/powerpoint/2010/main" val="304672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058D3-A1A9-7349-AC06-E6EA85A35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73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DDC328-DFC7-2E4A-88CA-574A1D07AB7E}"/>
              </a:ext>
            </a:extLst>
          </p:cNvPr>
          <p:cNvSpPr/>
          <p:nvPr/>
        </p:nvSpPr>
        <p:spPr>
          <a:xfrm>
            <a:off x="1898073" y="6276109"/>
            <a:ext cx="8174182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80414-97D1-704A-9D68-918D32C547EE}"/>
              </a:ext>
            </a:extLst>
          </p:cNvPr>
          <p:cNvSpPr txBox="1"/>
          <p:nvPr/>
        </p:nvSpPr>
        <p:spPr>
          <a:xfrm>
            <a:off x="9628909" y="2768723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4-gram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38150-CB42-0D41-9812-8AE1A65A9A67}"/>
              </a:ext>
            </a:extLst>
          </p:cNvPr>
          <p:cNvSpPr txBox="1"/>
          <p:nvPr/>
        </p:nvSpPr>
        <p:spPr>
          <a:xfrm>
            <a:off x="8997568" y="1015030"/>
            <a:ext cx="309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x|the</a:t>
            </a:r>
            <a:r>
              <a:rPr lang="en-US" dirty="0"/>
              <a:t> students opened their)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B8B149-1F24-394C-84DF-29B5A1BE3D6C}"/>
              </a:ext>
            </a:extLst>
          </p:cNvPr>
          <p:cNvCxnSpPr>
            <a:cxnSpLocks/>
          </p:cNvCxnSpPr>
          <p:nvPr/>
        </p:nvCxnSpPr>
        <p:spPr>
          <a:xfrm flipH="1">
            <a:off x="9747271" y="3138055"/>
            <a:ext cx="477384" cy="2424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FBA874-DBC8-6345-84C1-36C4AF1499B8}"/>
              </a:ext>
            </a:extLst>
          </p:cNvPr>
          <p:cNvSpPr txBox="1"/>
          <p:nvPr/>
        </p:nvSpPr>
        <p:spPr>
          <a:xfrm>
            <a:off x="9628909" y="3737585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backoff</a:t>
            </a:r>
            <a:r>
              <a:rPr lang="en-US" dirty="0"/>
              <a:t>!</a:t>
            </a:r>
          </a:p>
          <a:p>
            <a:r>
              <a:rPr lang="en-US" dirty="0"/>
              <a:t>No unseen sequences!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72A007-C5F4-304F-9DD7-3574F3475563}"/>
              </a:ext>
            </a:extLst>
          </p:cNvPr>
          <p:cNvSpPr txBox="1"/>
          <p:nvPr/>
        </p:nvSpPr>
        <p:spPr>
          <a:xfrm>
            <a:off x="4760631" y="3922291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"features"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1C93EB-F597-B942-BB90-D5E01F340931}"/>
              </a:ext>
            </a:extLst>
          </p:cNvPr>
          <p:cNvCxnSpPr>
            <a:cxnSpLocks/>
          </p:cNvCxnSpPr>
          <p:nvPr/>
        </p:nvCxnSpPr>
        <p:spPr>
          <a:xfrm>
            <a:off x="5439908" y="4252338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EC6129-16C9-9B4E-94E2-1106B683D75C}"/>
              </a:ext>
            </a:extLst>
          </p:cNvPr>
          <p:cNvSpPr txBox="1"/>
          <p:nvPr/>
        </p:nvSpPr>
        <p:spPr>
          <a:xfrm>
            <a:off x="5241279" y="2934769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Phrase "features"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5D804E-E5AF-7645-B804-8ADEE503D05D}"/>
              </a:ext>
            </a:extLst>
          </p:cNvPr>
          <p:cNvCxnSpPr>
            <a:cxnSpLocks/>
          </p:cNvCxnSpPr>
          <p:nvPr/>
        </p:nvCxnSpPr>
        <p:spPr>
          <a:xfrm>
            <a:off x="5920556" y="3264816"/>
            <a:ext cx="656092" cy="397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0B54EA-8F3F-2944-AFF7-07E54A50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LM to MT?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49DC0-E46F-2E4B-91F1-17A14083DF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not predict the translation of "the students opened their" instead of the next word?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No phrase-phrase data</a:t>
            </a:r>
          </a:p>
          <a:p>
            <a:pPr lvl="1"/>
            <a:r>
              <a:rPr lang="en-US" dirty="0"/>
              <a:t>Some phrases not translatable</a:t>
            </a:r>
          </a:p>
          <a:p>
            <a:pPr lvl="1"/>
            <a:r>
              <a:rPr lang="en-US" dirty="0"/>
              <a:t>How to reorder the translations?</a:t>
            </a:r>
          </a:p>
          <a:p>
            <a:pPr lvl="1"/>
            <a:r>
              <a:rPr lang="en-US" dirty="0"/>
              <a:t>Can we condition on the whole sentence at once?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568EF-3541-2C48-8EED-C609CA36B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09" t="14142" r="4243" b="7879"/>
          <a:stretch/>
        </p:blipFill>
        <p:spPr>
          <a:xfrm>
            <a:off x="6560126" y="755072"/>
            <a:ext cx="4558146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3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F02EA0-BC47-E546-B48F-81FD4D11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44BCA-64C9-0D40-8F79-BF6FEE6C86E9}"/>
              </a:ext>
            </a:extLst>
          </p:cNvPr>
          <p:cNvSpPr/>
          <p:nvPr/>
        </p:nvSpPr>
        <p:spPr>
          <a:xfrm>
            <a:off x="8243455" y="6276109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9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RNNs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i-1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4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"I"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"I")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"</a:t>
            </a:r>
            <a:r>
              <a:rPr lang="en-US" sz="3200" dirty="0"/>
              <a:t>) </a:t>
            </a:r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I threw)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=P(</a:t>
            </a:r>
            <a:r>
              <a:rPr lang="en-US" sz="3200" dirty="0" err="1"/>
              <a:t>w</a:t>
            </a:r>
            <a:r>
              <a:rPr lang="en-US" sz="3200" baseline="-25000" dirty="0" err="1"/>
              <a:t>i</a:t>
            </a:r>
            <a:r>
              <a:rPr lang="en-US" sz="3200" dirty="0"/>
              <a:t>= ... | </a:t>
            </a:r>
            <a:r>
              <a:rPr lang="en-US" sz="3200" b="1" dirty="0" err="1"/>
              <a:t>h</a:t>
            </a:r>
            <a:r>
              <a:rPr lang="en-US" sz="3200" baseline="-25000" dirty="0" err="1"/>
              <a:t>"I</a:t>
            </a:r>
            <a:r>
              <a:rPr lang="en-US" sz="3200" baseline="-25000" dirty="0"/>
              <a:t> threw"</a:t>
            </a:r>
            <a:r>
              <a:rPr lang="en-US" sz="32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"the"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I threw the)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"ball"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... | I threw the ball)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=P(</a:t>
            </a:r>
            <a:r>
              <a:rPr lang="en-US" sz="2800" dirty="0" err="1"/>
              <a:t>w</a:t>
            </a:r>
            <a:r>
              <a:rPr lang="en-US" sz="2800" baseline="-25000" dirty="0" err="1"/>
              <a:t>i</a:t>
            </a:r>
            <a:r>
              <a:rPr lang="en-US" sz="2800" dirty="0"/>
              <a:t>= ... | </a:t>
            </a:r>
            <a:r>
              <a:rPr lang="en-US" sz="2800" b="1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 "</a:t>
            </a:r>
            <a:r>
              <a:rPr lang="en-US" sz="2800" dirty="0"/>
              <a:t> )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P(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/>
              <a:t>= STOP | I threw the ball) 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54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BDA4-D3E8-FB44-A5DA-431E96535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Pre-Neural Statistical MT (1989-2014)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E23-8626-0742-9AA1-9219D1CB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EM to find word alignments of parallel sentences</a:t>
            </a:r>
          </a:p>
          <a:p>
            <a:r>
              <a:rPr lang="en-US" dirty="0"/>
              <a:t>Break sentences up into phrase pair chunks</a:t>
            </a:r>
          </a:p>
          <a:p>
            <a:r>
              <a:rPr lang="en-US" dirty="0"/>
              <a:t>Extract feature values for each chunk and optimize weights to maximize BLEU on development set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Translations are often not that fluent (looks like a ransom note)</a:t>
            </a:r>
          </a:p>
          <a:p>
            <a:pPr lvl="1"/>
            <a:r>
              <a:rPr lang="en-US" dirty="0"/>
              <a:t>Which features to choose? How to combine?</a:t>
            </a:r>
          </a:p>
          <a:p>
            <a:pPr lvl="1"/>
            <a:r>
              <a:rPr lang="en-US" dirty="0"/>
              <a:t>Fairly complicated noisy pipeline</a:t>
            </a:r>
          </a:p>
        </p:txBody>
      </p:sp>
    </p:spTree>
    <p:extLst>
      <p:ext uri="{BB962C8B-B14F-4D97-AF65-F5344CB8AC3E}">
        <p14:creationId xmlns:p14="http://schemas.microsoft.com/office/powerpoint/2010/main" val="2076522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516823" y="3973009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518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"STOP"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67CC8E3-0DB6-E042-BF51-4D266477AA8F}"/>
              </a:ext>
            </a:extLst>
          </p:cNvPr>
          <p:cNvGrpSpPr/>
          <p:nvPr/>
        </p:nvGrpSpPr>
        <p:grpSpPr>
          <a:xfrm>
            <a:off x="4423591" y="1383210"/>
            <a:ext cx="641196" cy="3897351"/>
            <a:chOff x="3879072" y="829968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98617" y="1397378"/>
            <a:ext cx="4630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is a representation </a:t>
            </a:r>
          </a:p>
          <a:p>
            <a:r>
              <a:rPr lang="en-US" sz="3600" dirty="0"/>
              <a:t>of a sentence.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20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h</a:t>
            </a:r>
            <a:r>
              <a:rPr lang="en-US" sz="2800" baseline="-25000" dirty="0" err="1"/>
              <a:t>"I</a:t>
            </a:r>
            <a:r>
              <a:rPr lang="en-US" sz="2800" baseline="-25000" dirty="0"/>
              <a:t> threw the ball"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528029" y="64966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616575" y="577098"/>
            <a:ext cx="327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h</a:t>
            </a:r>
            <a:r>
              <a:rPr lang="en-US" sz="3600" baseline="-25000" dirty="0" err="1"/>
              <a:t>"I</a:t>
            </a:r>
            <a:r>
              <a:rPr lang="en-US" sz="3600" baseline="-25000" dirty="0"/>
              <a:t> threw the ball STOP"</a:t>
            </a:r>
            <a:endParaRPr lang="en-US" sz="3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9D7CCA-9CA1-044A-9A1F-65504596B0BE}"/>
              </a:ext>
            </a:extLst>
          </p:cNvPr>
          <p:cNvSpPr txBox="1"/>
          <p:nvPr/>
        </p:nvSpPr>
        <p:spPr>
          <a:xfrm>
            <a:off x="6398617" y="2962496"/>
            <a:ext cx="5059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 can use it to condition</a:t>
            </a:r>
            <a:br>
              <a:rPr lang="en-US" sz="3600" dirty="0"/>
            </a:br>
            <a:r>
              <a:rPr lang="en-US" sz="3600" dirty="0"/>
              <a:t>a model for producing </a:t>
            </a:r>
            <a:br>
              <a:rPr lang="en-US" sz="3600" dirty="0"/>
            </a:br>
            <a:r>
              <a:rPr lang="en-US" sz="3600" dirty="0"/>
              <a:t>translations.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933634-CE0D-4443-9D05-D1DC6405C81E}"/>
              </a:ext>
            </a:extLst>
          </p:cNvPr>
          <p:cNvSpPr txBox="1"/>
          <p:nvPr/>
        </p:nvSpPr>
        <p:spPr>
          <a:xfrm>
            <a:off x="6398617" y="4782182"/>
            <a:ext cx="4954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Does it capture syntax? Semantics? Everything?</a:t>
            </a:r>
          </a:p>
        </p:txBody>
      </p:sp>
    </p:spTree>
    <p:extLst>
      <p:ext uri="{BB962C8B-B14F-4D97-AF65-F5344CB8AC3E}">
        <p14:creationId xmlns:p14="http://schemas.microsoft.com/office/powerpoint/2010/main" val="1602103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2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got this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2BA363-8F3F-E74C-9320-D82C5EE746D6}"/>
              </a:ext>
            </a:extLst>
          </p:cNvPr>
          <p:cNvSpPr txBox="1"/>
          <p:nvPr/>
        </p:nvSpPr>
        <p:spPr>
          <a:xfrm>
            <a:off x="7505133" y="1877535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here?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DAC751-1B26-674F-8C02-8034680227A6}"/>
              </a:ext>
            </a:extLst>
          </p:cNvPr>
          <p:cNvCxnSpPr>
            <a:cxnSpLocks/>
          </p:cNvCxnSpPr>
          <p:nvPr/>
        </p:nvCxnSpPr>
        <p:spPr>
          <a:xfrm flipH="1">
            <a:off x="7924801" y="2246867"/>
            <a:ext cx="66493" cy="856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F77778-FF66-FE44-A28B-1F8FE1EF0DBD}"/>
              </a:ext>
            </a:extLst>
          </p:cNvPr>
          <p:cNvCxnSpPr>
            <a:cxnSpLocks/>
          </p:cNvCxnSpPr>
          <p:nvPr/>
        </p:nvCxnSpPr>
        <p:spPr>
          <a:xfrm>
            <a:off x="4542795" y="3383402"/>
            <a:ext cx="5976515" cy="259496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AD0916-EAF0-A443-8CD5-0B94670AE3DC}"/>
              </a:ext>
            </a:extLst>
          </p:cNvPr>
          <p:cNvSpPr txBox="1"/>
          <p:nvPr/>
        </p:nvSpPr>
        <p:spPr>
          <a:xfrm rot="1319079">
            <a:off x="5271474" y="4624172"/>
            <a:ext cx="390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 yet, let's just go straight here</a:t>
            </a:r>
            <a:br>
              <a:rPr lang="en-US" dirty="0"/>
            </a:br>
            <a:r>
              <a:rPr lang="en-US" dirty="0"/>
              <a:t>(but still, how?)</a:t>
            </a:r>
          </a:p>
        </p:txBody>
      </p:sp>
      <p:sp>
        <p:nvSpPr>
          <p:cNvPr id="27" name="Title 17">
            <a:extLst>
              <a:ext uri="{FF2B5EF4-FFF2-40B4-BE49-F238E27FC236}">
                <a16:creationId xmlns:a16="http://schemas.microsoft.com/office/drawing/2014/main" id="{03173F67-6E1A-B547-AF00-A1438BA05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86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5DFC-F55D-8040-B893-4434EB80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 sentence vector for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5863E-0364-F347-81A3-1242018D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5727" cy="4351338"/>
          </a:xfrm>
        </p:spPr>
        <p:txBody>
          <a:bodyPr/>
          <a:lstStyle/>
          <a:p>
            <a:r>
              <a:rPr lang="en-US" dirty="0"/>
              <a:t>The vector is the product of an RNN (the encoder)</a:t>
            </a:r>
          </a:p>
          <a:p>
            <a:r>
              <a:rPr lang="en-US" dirty="0"/>
              <a:t>It can also be the input to </a:t>
            </a:r>
            <a:r>
              <a:rPr lang="en-US" u="sng" dirty="0"/>
              <a:t>another RNN</a:t>
            </a:r>
            <a:r>
              <a:rPr lang="en-US" dirty="0"/>
              <a:t> (the decoder)</a:t>
            </a:r>
          </a:p>
          <a:p>
            <a:r>
              <a:rPr lang="en-US" dirty="0"/>
              <a:t>We'll train them together in what's called the sequence-to-sequence (seq2seq) or encoder-decoder (more generally)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A7609-0E41-5C46-978C-CA6ACEC76112}"/>
              </a:ext>
            </a:extLst>
          </p:cNvPr>
          <p:cNvGrpSpPr/>
          <p:nvPr/>
        </p:nvGrpSpPr>
        <p:grpSpPr>
          <a:xfrm>
            <a:off x="9120282" y="1825625"/>
            <a:ext cx="641196" cy="3897351"/>
            <a:chOff x="3879072" y="829968"/>
            <a:chExt cx="641196" cy="38973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32E99C4-AE6B-2D4E-BA59-7FA8E5101728}"/>
                </a:ext>
              </a:extLst>
            </p:cNvPr>
            <p:cNvSpPr/>
            <p:nvPr/>
          </p:nvSpPr>
          <p:spPr>
            <a:xfrm>
              <a:off x="3879072" y="829968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46DE95A-C8F0-B747-8900-3330788738EA}"/>
                </a:ext>
              </a:extLst>
            </p:cNvPr>
            <p:cNvSpPr/>
            <p:nvPr/>
          </p:nvSpPr>
          <p:spPr>
            <a:xfrm>
              <a:off x="3975737" y="945317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D1F65DA-E3A4-A245-BECC-37849767612C}"/>
                </a:ext>
              </a:extLst>
            </p:cNvPr>
            <p:cNvSpPr/>
            <p:nvPr/>
          </p:nvSpPr>
          <p:spPr>
            <a:xfrm>
              <a:off x="3975547" y="2296098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F82F8E-F916-C647-966B-5D9424100953}"/>
                </a:ext>
              </a:extLst>
            </p:cNvPr>
            <p:cNvSpPr/>
            <p:nvPr/>
          </p:nvSpPr>
          <p:spPr>
            <a:xfrm>
              <a:off x="3965463" y="4002650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72C53F5-F1A1-5E48-99C7-B7AF3D8B088A}"/>
                </a:ext>
              </a:extLst>
            </p:cNvPr>
            <p:cNvSpPr/>
            <p:nvPr/>
          </p:nvSpPr>
          <p:spPr>
            <a:xfrm>
              <a:off x="3975547" y="1591884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D4A0C71-64E9-FE47-9429-2298C81B0299}"/>
                </a:ext>
              </a:extLst>
            </p:cNvPr>
            <p:cNvSpPr/>
            <p:nvPr/>
          </p:nvSpPr>
          <p:spPr>
            <a:xfrm>
              <a:off x="3975547" y="286630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D5CF8073-4EF3-0049-BB84-3A2E25AD62BF}"/>
                </a:ext>
              </a:extLst>
            </p:cNvPr>
            <p:cNvSpPr/>
            <p:nvPr/>
          </p:nvSpPr>
          <p:spPr>
            <a:xfrm>
              <a:off x="3965273" y="3428079"/>
              <a:ext cx="448056" cy="452581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653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02E7A4-2607-D446-A44C-85D8D1CC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E2BFC-0D6D-4847-B87C-B68E89AE1556}"/>
              </a:ext>
            </a:extLst>
          </p:cNvPr>
          <p:cNvSpPr/>
          <p:nvPr/>
        </p:nvSpPr>
        <p:spPr>
          <a:xfrm>
            <a:off x="8229600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1BF76-2407-6043-8B1F-74EB61BA5933}"/>
              </a:ext>
            </a:extLst>
          </p:cNvPr>
          <p:cNvSpPr/>
          <p:nvPr/>
        </p:nvSpPr>
        <p:spPr>
          <a:xfrm>
            <a:off x="1122219" y="6414654"/>
            <a:ext cx="1828799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30F41-77C6-8642-9E72-742ACD6940DE}"/>
              </a:ext>
            </a:extLst>
          </p:cNvPr>
          <p:cNvSpPr/>
          <p:nvPr/>
        </p:nvSpPr>
        <p:spPr>
          <a:xfrm>
            <a:off x="2036619" y="5396342"/>
            <a:ext cx="3186546" cy="1011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C7D1DE-2405-A845-B6F9-E8E6DD6A8847}"/>
              </a:ext>
            </a:extLst>
          </p:cNvPr>
          <p:cNvSpPr/>
          <p:nvPr/>
        </p:nvSpPr>
        <p:spPr>
          <a:xfrm>
            <a:off x="2115818" y="1181021"/>
            <a:ext cx="3186547" cy="128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05EA2B-8161-1A46-BA69-7F04D26BA566}"/>
              </a:ext>
            </a:extLst>
          </p:cNvPr>
          <p:cNvGrpSpPr/>
          <p:nvPr/>
        </p:nvGrpSpPr>
        <p:grpSpPr>
          <a:xfrm>
            <a:off x="3956050" y="2282825"/>
            <a:ext cx="1066800" cy="1445779"/>
            <a:chOff x="3956050" y="2282825"/>
            <a:chExt cx="1066800" cy="14457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84A20-4750-7E43-96ED-80598A4F3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50434" y="2527877"/>
              <a:ext cx="732443" cy="12007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8242F0-520B-4E45-A70B-066E7CCBD9A3}"/>
                </a:ext>
              </a:extLst>
            </p:cNvPr>
            <p:cNvSpPr/>
            <p:nvPr/>
          </p:nvSpPr>
          <p:spPr>
            <a:xfrm>
              <a:off x="3956050" y="2282825"/>
              <a:ext cx="1066800" cy="311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78108-7110-F448-81BE-4BD75E6CF464}"/>
                </a:ext>
              </a:extLst>
            </p:cNvPr>
            <p:cNvSpPr/>
            <p:nvPr/>
          </p:nvSpPr>
          <p:spPr>
            <a:xfrm>
              <a:off x="4692650" y="2435224"/>
              <a:ext cx="184611" cy="12119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9D2A83-C64E-7E49-B3FA-8C2D446181D9}"/>
                </a:ext>
              </a:extLst>
            </p:cNvPr>
            <p:cNvCxnSpPr/>
            <p:nvPr/>
          </p:nvCxnSpPr>
          <p:spPr>
            <a:xfrm>
              <a:off x="4648200" y="3051175"/>
              <a:ext cx="273050" cy="0"/>
            </a:xfrm>
            <a:prstGeom prst="line">
              <a:avLst/>
            </a:prstGeom>
            <a:ln w="254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3F6F63-0C3E-854E-9A9D-E2136F6CE7CA}"/>
              </a:ext>
            </a:extLst>
          </p:cNvPr>
          <p:cNvSpPr/>
          <p:nvPr/>
        </p:nvSpPr>
        <p:spPr>
          <a:xfrm>
            <a:off x="5425093" y="3460750"/>
            <a:ext cx="730907" cy="8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F2DBF6-F824-A140-9541-283486723FC6}"/>
              </a:ext>
            </a:extLst>
          </p:cNvPr>
          <p:cNvGrpSpPr/>
          <p:nvPr/>
        </p:nvGrpSpPr>
        <p:grpSpPr>
          <a:xfrm>
            <a:off x="5838150" y="1982128"/>
            <a:ext cx="514553" cy="2111569"/>
            <a:chOff x="5838150" y="1982128"/>
            <a:chExt cx="514553" cy="21115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13492A-0606-9D4E-A7D4-BAA1ABA94AAF}"/>
                </a:ext>
              </a:extLst>
            </p:cNvPr>
            <p:cNvGrpSpPr/>
            <p:nvPr/>
          </p:nvGrpSpPr>
          <p:grpSpPr>
            <a:xfrm>
              <a:off x="5838150" y="1982128"/>
              <a:ext cx="478244" cy="2111569"/>
              <a:chOff x="5838150" y="1982128"/>
              <a:chExt cx="478244" cy="211156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4D4829-7B6A-3F4A-9072-651C6EB8D290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1E16CA-0000-6449-BA73-178132946BC5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525638-876B-FE41-AEA7-D9089E7ECFE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C798B8C-7904-0A41-A403-23E0A369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D3C024E-3A77-A54F-BA69-ABAEC53BA2D4}"/>
                </a:ext>
              </a:extLst>
            </p:cNvPr>
            <p:cNvSpPr/>
            <p:nvPr/>
          </p:nvSpPr>
          <p:spPr>
            <a:xfrm>
              <a:off x="6231412" y="3854450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DB9285-3ED5-E042-990C-416EB857C167}"/>
              </a:ext>
            </a:extLst>
          </p:cNvPr>
          <p:cNvGrpSpPr/>
          <p:nvPr/>
        </p:nvGrpSpPr>
        <p:grpSpPr>
          <a:xfrm>
            <a:off x="6447087" y="1995390"/>
            <a:ext cx="524741" cy="2111569"/>
            <a:chOff x="6447087" y="1995390"/>
            <a:chExt cx="524741" cy="211156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11252B2-4F9D-FA44-95EA-344E9BF46DFA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69A2A9-2757-384E-8E54-C78D29B43A6F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1AF396-3DF2-CF42-930A-13B8A631031B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2271813-D0A1-7744-93E3-91E76458D136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BB7DA71-FC21-6244-AB76-D924CDA1F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835D28-D097-9D49-A069-2D69D225734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1CB55DF-0ADF-D84E-A3E6-FFFDF05C88C8}"/>
              </a:ext>
            </a:extLst>
          </p:cNvPr>
          <p:cNvSpPr/>
          <p:nvPr/>
        </p:nvSpPr>
        <p:spPr>
          <a:xfrm>
            <a:off x="5425093" y="1676400"/>
            <a:ext cx="575657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06F3E9-C35A-8046-9768-023901FDFB45}"/>
              </a:ext>
            </a:extLst>
          </p:cNvPr>
          <p:cNvSpPr/>
          <p:nvPr/>
        </p:nvSpPr>
        <p:spPr>
          <a:xfrm>
            <a:off x="6163068" y="1686487"/>
            <a:ext cx="43359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29EA54-FB34-2E48-89C8-D3A27FA46EC8}"/>
              </a:ext>
            </a:extLst>
          </p:cNvPr>
          <p:cNvGrpSpPr/>
          <p:nvPr/>
        </p:nvGrpSpPr>
        <p:grpSpPr>
          <a:xfrm>
            <a:off x="7061599" y="1982128"/>
            <a:ext cx="524741" cy="2111569"/>
            <a:chOff x="6447087" y="1995390"/>
            <a:chExt cx="524741" cy="21115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064DD93-01A2-CC44-96B8-CE7FA7251897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C9718D6-738A-BA4D-A637-B224A4EA716E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BE5846-8F5B-5646-A888-79E15DB18399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D19E08-0023-044B-99F0-D862F8B6AE9E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69DF8C6-4ADB-7F44-98EE-98ED155D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1FE45EA-4299-7C42-B8FB-4EF20EFE6222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7DD96A-37F2-094A-A19B-BB5CDDAAA785}"/>
              </a:ext>
            </a:extLst>
          </p:cNvPr>
          <p:cNvGrpSpPr/>
          <p:nvPr/>
        </p:nvGrpSpPr>
        <p:grpSpPr>
          <a:xfrm>
            <a:off x="7674322" y="1982128"/>
            <a:ext cx="524741" cy="2111569"/>
            <a:chOff x="6447087" y="1995390"/>
            <a:chExt cx="524741" cy="2111569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19CF3AF-8A13-E645-8783-29EC98A4A7FC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2A65C73-9E04-3B47-9AD1-6E7B8AF63469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F8B966-E7BA-614B-8222-E1F31D6C682E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1ECBA6-EDC6-F14B-8CA7-D5DD6BB521AA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1EE7A6-4D6D-FE41-BE97-9AB855DDA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DBFE01-2642-464C-B4A5-23120B17A11A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6B112-3F24-6945-9DDE-045BD89ECAB0}"/>
              </a:ext>
            </a:extLst>
          </p:cNvPr>
          <p:cNvGrpSpPr/>
          <p:nvPr/>
        </p:nvGrpSpPr>
        <p:grpSpPr>
          <a:xfrm>
            <a:off x="8275887" y="1995390"/>
            <a:ext cx="524741" cy="2111569"/>
            <a:chOff x="6447087" y="1995390"/>
            <a:chExt cx="524741" cy="211156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85A1652-D1E5-644D-985B-96957C9E5F1E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8FA8E1-FF77-B441-AD3D-DB83E33C048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BC75332-5CD2-784D-98FA-951B671916ED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6DBE110-A70E-F948-86C3-94D4BE15F590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ABE9DC2-E9F2-6C47-B0AE-5B04F1949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49866C-2FEB-A74A-9629-7EDCAE7D34EB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7159258-F2EA-314E-8C8F-A24D4505E5BF}"/>
              </a:ext>
            </a:extLst>
          </p:cNvPr>
          <p:cNvGrpSpPr/>
          <p:nvPr/>
        </p:nvGrpSpPr>
        <p:grpSpPr>
          <a:xfrm>
            <a:off x="8912551" y="1985303"/>
            <a:ext cx="460550" cy="2111569"/>
            <a:chOff x="6447087" y="1995390"/>
            <a:chExt cx="524741" cy="211156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D5EB8C4-7B54-EF4B-99FF-8F7564B117AD}"/>
                </a:ext>
              </a:extLst>
            </p:cNvPr>
            <p:cNvGrpSpPr/>
            <p:nvPr/>
          </p:nvGrpSpPr>
          <p:grpSpPr>
            <a:xfrm>
              <a:off x="6447087" y="1995390"/>
              <a:ext cx="478244" cy="2111569"/>
              <a:chOff x="5838150" y="1982128"/>
              <a:chExt cx="478244" cy="21115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EF2D243-1114-2149-8373-C68B33C81CCD}"/>
                  </a:ext>
                </a:extLst>
              </p:cNvPr>
              <p:cNvSpPr/>
              <p:nvPr/>
            </p:nvSpPr>
            <p:spPr>
              <a:xfrm>
                <a:off x="5997565" y="3481850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2ACFE6D-EF8A-BA42-8F00-3DD4EBDDC264}"/>
                  </a:ext>
                </a:extLst>
              </p:cNvPr>
              <p:cNvSpPr/>
              <p:nvPr/>
            </p:nvSpPr>
            <p:spPr>
              <a:xfrm>
                <a:off x="5838150" y="1982128"/>
                <a:ext cx="318829" cy="611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AD34F3D-30C9-8E41-A423-D275846D402C}"/>
                  </a:ext>
                </a:extLst>
              </p:cNvPr>
              <p:cNvSpPr/>
              <p:nvPr/>
            </p:nvSpPr>
            <p:spPr>
              <a:xfrm>
                <a:off x="5922153" y="2406502"/>
                <a:ext cx="310372" cy="12407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0715A40-D1C4-4E4B-8DAA-6834E1EBC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6064" y="3054350"/>
                <a:ext cx="316461" cy="0"/>
              </a:xfrm>
              <a:prstGeom prst="straightConnector1">
                <a:avLst/>
              </a:prstGeom>
              <a:ln w="19050">
                <a:solidFill>
                  <a:srgbClr val="7F7F7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8B10AC1-DE4E-0E47-9C51-FCD933CDE2A1}"/>
                </a:ext>
              </a:extLst>
            </p:cNvPr>
            <p:cNvSpPr/>
            <p:nvPr/>
          </p:nvSpPr>
          <p:spPr>
            <a:xfrm>
              <a:off x="6850537" y="3857625"/>
              <a:ext cx="121291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779F5217-C35C-5643-BE5B-464356F1275E}"/>
              </a:ext>
            </a:extLst>
          </p:cNvPr>
          <p:cNvSpPr/>
          <p:nvPr/>
        </p:nvSpPr>
        <p:spPr>
          <a:xfrm>
            <a:off x="6243202" y="3460749"/>
            <a:ext cx="287134" cy="873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1DD64E5-1026-5241-867C-F913A9186D09}"/>
              </a:ext>
            </a:extLst>
          </p:cNvPr>
          <p:cNvSpPr/>
          <p:nvPr/>
        </p:nvSpPr>
        <p:spPr>
          <a:xfrm>
            <a:off x="6686550" y="1679575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B974567-FF77-3E47-AA07-3A7BDCEA9AA9}"/>
              </a:ext>
            </a:extLst>
          </p:cNvPr>
          <p:cNvSpPr/>
          <p:nvPr/>
        </p:nvSpPr>
        <p:spPr>
          <a:xfrm>
            <a:off x="6728472" y="3453131"/>
            <a:ext cx="3057525" cy="977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83CDA4E-7D56-B045-9D28-03CBEF215B9F}"/>
              </a:ext>
            </a:extLst>
          </p:cNvPr>
          <p:cNvSpPr/>
          <p:nvPr/>
        </p:nvSpPr>
        <p:spPr>
          <a:xfrm>
            <a:off x="5622759" y="2350168"/>
            <a:ext cx="5317958" cy="1378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EFECEE-166C-FF41-92CC-07936F6EE0F4}"/>
              </a:ext>
            </a:extLst>
          </p:cNvPr>
          <p:cNvSpPr/>
          <p:nvPr/>
        </p:nvSpPr>
        <p:spPr>
          <a:xfrm>
            <a:off x="5412804" y="772947"/>
            <a:ext cx="4373193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2E09E8-4C60-8049-B08D-2387B954E6A7}"/>
              </a:ext>
            </a:extLst>
          </p:cNvPr>
          <p:cNvSpPr/>
          <p:nvPr/>
        </p:nvSpPr>
        <p:spPr>
          <a:xfrm>
            <a:off x="5565639" y="4517535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93FCC-B1EA-3D48-A019-0A2A4F7CEE1C}"/>
              </a:ext>
            </a:extLst>
          </p:cNvPr>
          <p:cNvSpPr/>
          <p:nvPr/>
        </p:nvSpPr>
        <p:spPr>
          <a:xfrm>
            <a:off x="5517516" y="5457254"/>
            <a:ext cx="5102361" cy="853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D26974-C69F-2B47-88C1-364774C5C6E7}"/>
              </a:ext>
            </a:extLst>
          </p:cNvPr>
          <p:cNvSpPr txBox="1"/>
          <p:nvPr/>
        </p:nvSpPr>
        <p:spPr>
          <a:xfrm>
            <a:off x="159142" y="4093697"/>
            <a:ext cx="2080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Extension: encoder often a </a:t>
            </a:r>
            <a:r>
              <a:rPr lang="en-US" u="sng" dirty="0"/>
              <a:t>bidirectional</a:t>
            </a:r>
            <a:r>
              <a:rPr lang="en-US" dirty="0"/>
              <a:t> RNN (two RNNs working in opposite directions) </a:t>
            </a:r>
          </a:p>
        </p:txBody>
      </p:sp>
    </p:spTree>
    <p:extLst>
      <p:ext uri="{BB962C8B-B14F-4D97-AF65-F5344CB8AC3E}">
        <p14:creationId xmlns:p14="http://schemas.microsoft.com/office/powerpoint/2010/main" val="96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35" grpId="0" animBg="1"/>
      <p:bldP spid="3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0528-7D31-724B-8554-B70EDE92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LM vs Seq2Seq,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 is a nonlinear function (tanh, usually). U, W, E are learned weight matrices; U and W each have bias terms. E is the 'embedding' matrix.</a:t>
                </a:r>
              </a:p>
              <a:p>
                <a:r>
                  <a:rPr lang="en-US" dirty="0"/>
                  <a:t>Seq2Seq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separate matrices for output and input side, but basically one big RNN!</a:t>
                </a:r>
              </a:p>
              <a:p>
                <a:pPr lvl="1"/>
                <a:r>
                  <a:rPr lang="en-US" dirty="0"/>
                  <a:t>Bidirectional </a:t>
                </a:r>
                <a:r>
                  <a:rPr lang="en-US" dirty="0" err="1"/>
                  <a:t>externsion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63D92-7F42-DC48-8146-9ECE26742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5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BBF977-601F-294F-83D6-BC9C2199EBC5}"/>
              </a:ext>
            </a:extLst>
          </p:cNvPr>
          <p:cNvSpPr txBox="1"/>
          <p:nvPr/>
        </p:nvSpPr>
        <p:spPr>
          <a:xfrm>
            <a:off x="1339516" y="2173705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(Multi-level generalization)</a:t>
            </a:r>
          </a:p>
        </p:txBody>
      </p:sp>
    </p:spTree>
    <p:extLst>
      <p:ext uri="{BB962C8B-B14F-4D97-AF65-F5344CB8AC3E}">
        <p14:creationId xmlns:p14="http://schemas.microsoft.com/office/powerpoint/2010/main" val="58080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5B4E-CAAC-144F-9197-F697E969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098B91-C1DC-5944-9BB0-F404A760D048}"/>
              </a:ext>
            </a:extLst>
          </p:cNvPr>
          <p:cNvSpPr/>
          <p:nvPr/>
        </p:nvSpPr>
        <p:spPr>
          <a:xfrm>
            <a:off x="1644316" y="6414654"/>
            <a:ext cx="8414083" cy="44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4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F1656-146D-3C40-800A-472810A2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77909-78A9-9C4D-9A4D-2503330DA52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9C008-64F1-364D-92A4-B5EBCDCE171C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94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D758C-C763-8D4F-9D59-E3BF12B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A10CDB-4471-BD44-817A-5D2BA56C063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2E986D-83E9-0040-9C1C-44A1EFFE0DA0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1689-4AEB-8442-BDDD-2D6930607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372F65-B523-1345-9432-9C59D1A764F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67FFA-2E27-DD4F-B1E6-5A5C5F4DFF65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76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EBD5-DBD8-2F46-8661-62E036F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that Fluent...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37CB43-08B0-4B4D-AA48-0EC2A4D0BA0A}"/>
              </a:ext>
            </a:extLst>
          </p:cNvPr>
          <p:cNvSpPr/>
          <p:nvPr/>
        </p:nvSpPr>
        <p:spPr>
          <a:xfrm>
            <a:off x="483704" y="2949644"/>
            <a:ext cx="112245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        : There were protests in Brazil today (07) due to price increases in transportation.</a:t>
            </a:r>
          </a:p>
          <a:p>
            <a:r>
              <a:rPr lang="en-US" dirty="0"/>
              <a:t>mt1       : Today (07), Brazil was to protest against the bus fare increase.</a:t>
            </a:r>
          </a:p>
          <a:p>
            <a:r>
              <a:rPr lang="en-US" dirty="0"/>
              <a:t>mt2 : Staged a protest against transport fares to increase in Brazil, launched a protest today (07th).</a:t>
            </a:r>
          </a:p>
          <a:p>
            <a:r>
              <a:rPr lang="en-US" dirty="0"/>
              <a:t>mt3       : Transport fare increase in Brazil to protest against the government today the implementation of the protests.</a:t>
            </a:r>
          </a:p>
        </p:txBody>
      </p:sp>
    </p:spTree>
    <p:extLst>
      <p:ext uri="{BB962C8B-B14F-4D97-AF65-F5344CB8AC3E}">
        <p14:creationId xmlns:p14="http://schemas.microsoft.com/office/powerpoint/2010/main" val="99778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79A19-B4D0-C14E-B99D-284B48A3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E68E61-B80C-294C-AC03-9B59DFF7F8A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D6AD14-E5B2-3649-AEF5-BEFC3B954E84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8226-0F51-BA4A-A1B5-4F4A4277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Language Model to Translation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RNN LM estimates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seq2seq TM also estimates probability of </a:t>
                </a:r>
                <a:r>
                  <a:rPr lang="en-US" b="1" dirty="0"/>
                  <a:t>y </a:t>
                </a:r>
                <a:r>
                  <a:rPr lang="en-US" dirty="0"/>
                  <a:t>but conditions it on an input sequence </a:t>
                </a:r>
                <a:r>
                  <a:rPr lang="en-US" b="1" dirty="0"/>
                  <a:t>x</a:t>
                </a:r>
                <a:r>
                  <a:rPr lang="en-US" dirty="0"/>
                  <a:t>. It's a </a:t>
                </a:r>
                <a:r>
                  <a:rPr lang="en-US" u="sng" dirty="0"/>
                  <a:t>conditional language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Trained as one big RNN, basically in the same way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6E0556-2D5F-864B-B470-AC1711B8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4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1DBA-68E5-6D4E-B81A-BA7922F3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084D28-E928-F549-8D15-0E7BA827520A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D1689-E4AA-1C4D-9B4D-7E278DFA9A49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28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205C4-4497-4844-AE93-ACC45A781EC0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9AB73F-9FF3-0248-BD90-42B18156B5F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06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9814D-2BA6-8D4C-8702-59FF93340F6E}"/>
              </a:ext>
            </a:extLst>
          </p:cNvPr>
          <p:cNvSpPr/>
          <p:nvPr/>
        </p:nvSpPr>
        <p:spPr>
          <a:xfrm>
            <a:off x="9352547" y="320841"/>
            <a:ext cx="2277978" cy="537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11C5C9-56FF-6E48-88B5-8B6C904A5A6C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1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8874DF-7213-4748-A8C5-706A97A92692}"/>
              </a:ext>
            </a:extLst>
          </p:cNvPr>
          <p:cNvSpPr/>
          <p:nvPr/>
        </p:nvSpPr>
        <p:spPr>
          <a:xfrm>
            <a:off x="1907266" y="6298619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FC95-74EC-0646-A886-E9EDF364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To Try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E2E59D-E53F-FC45-B076-D748097ED080}"/>
              </a:ext>
            </a:extLst>
          </p:cNvPr>
          <p:cNvGrpSpPr/>
          <p:nvPr/>
        </p:nvGrpSpPr>
        <p:grpSpPr>
          <a:xfrm>
            <a:off x="1169859" y="1523636"/>
            <a:ext cx="3073277" cy="2816117"/>
            <a:chOff x="1410491" y="1996878"/>
            <a:chExt cx="3073277" cy="28161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5A5062-BE1E-A641-8A30-E62167183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542" y="2366210"/>
              <a:ext cx="2816801" cy="1995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0A4D3-03B0-4E40-A04D-FA6910913EF2}"/>
                </a:ext>
              </a:extLst>
            </p:cNvPr>
            <p:cNvSpPr txBox="1"/>
            <p:nvPr/>
          </p:nvSpPr>
          <p:spPr>
            <a:xfrm>
              <a:off x="2285999" y="1996878"/>
              <a:ext cx="219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opennmt.net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4CD7BE-FD18-1F4B-863E-5DF23069EF81}"/>
                </a:ext>
              </a:extLst>
            </p:cNvPr>
            <p:cNvSpPr txBox="1"/>
            <p:nvPr/>
          </p:nvSpPr>
          <p:spPr>
            <a:xfrm>
              <a:off x="1410491" y="4443663"/>
              <a:ext cx="3073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(we prefer the </a:t>
              </a:r>
              <a:r>
                <a:rPr lang="en-US" dirty="0" err="1"/>
                <a:t>pytorch</a:t>
              </a:r>
              <a:r>
                <a:rPr lang="en-US" dirty="0"/>
                <a:t> variant)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0640B-ED31-234D-956E-B378C971A2A6}"/>
              </a:ext>
            </a:extLst>
          </p:cNvPr>
          <p:cNvGrpSpPr/>
          <p:nvPr/>
        </p:nvGrpSpPr>
        <p:grpSpPr>
          <a:xfrm>
            <a:off x="7001905" y="1258065"/>
            <a:ext cx="2822183" cy="2969212"/>
            <a:chOff x="6523252" y="1843783"/>
            <a:chExt cx="2822183" cy="29692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73177-A3CC-D34C-BCA4-48017A72B0F5}"/>
                </a:ext>
              </a:extLst>
            </p:cNvPr>
            <p:cNvSpPr/>
            <p:nvPr/>
          </p:nvSpPr>
          <p:spPr>
            <a:xfrm>
              <a:off x="6523252" y="1843783"/>
              <a:ext cx="2822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tensorflow</a:t>
              </a:r>
              <a:r>
                <a:rPr lang="en-US" dirty="0"/>
                <a:t>/</a:t>
              </a:r>
              <a:r>
                <a:rPr lang="en-US" dirty="0" err="1"/>
                <a:t>nmt</a:t>
              </a:r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46026C-B654-0F4D-85A9-C69061AF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1793" y="2145995"/>
              <a:ext cx="2705100" cy="26670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8743C52-9E4C-A843-B75E-BDCD61D646BF}"/>
              </a:ext>
            </a:extLst>
          </p:cNvPr>
          <p:cNvSpPr/>
          <p:nvPr/>
        </p:nvSpPr>
        <p:spPr>
          <a:xfrm>
            <a:off x="992777" y="4475747"/>
            <a:ext cx="355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EdinburghNLP</a:t>
            </a:r>
            <a:r>
              <a:rPr lang="en-US" dirty="0"/>
              <a:t>/</a:t>
            </a:r>
            <a:r>
              <a:rPr lang="en-US" dirty="0" err="1"/>
              <a:t>nematus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0C3C4-5389-6E4C-82DB-17A22A662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88" y="4981073"/>
            <a:ext cx="3129843" cy="1545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06FFA5-994B-F346-8114-AA01AEBD4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037" y="5279384"/>
            <a:ext cx="3002731" cy="10929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046D5A-563B-E742-9FC3-A8AB8953B9E1}"/>
              </a:ext>
            </a:extLst>
          </p:cNvPr>
          <p:cNvSpPr/>
          <p:nvPr/>
        </p:nvSpPr>
        <p:spPr>
          <a:xfrm>
            <a:off x="5959037" y="4660413"/>
            <a:ext cx="2892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awslabs</a:t>
            </a:r>
            <a:r>
              <a:rPr lang="en-US" dirty="0"/>
              <a:t>/sockeye</a:t>
            </a:r>
          </a:p>
        </p:txBody>
      </p:sp>
    </p:spTree>
    <p:extLst>
      <p:ext uri="{BB962C8B-B14F-4D97-AF65-F5344CB8AC3E}">
        <p14:creationId xmlns:p14="http://schemas.microsoft.com/office/powerpoint/2010/main" val="3528136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EBC68D-DAB4-504D-8E87-C11965D881A4}"/>
              </a:ext>
            </a:extLst>
          </p:cNvPr>
          <p:cNvSpPr/>
          <p:nvPr/>
        </p:nvSpPr>
        <p:spPr>
          <a:xfrm>
            <a:off x="1814501" y="6272115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27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45D6E4-57B8-5748-9DCB-68A931802572}"/>
              </a:ext>
            </a:extLst>
          </p:cNvPr>
          <p:cNvSpPr/>
          <p:nvPr/>
        </p:nvSpPr>
        <p:spPr>
          <a:xfrm>
            <a:off x="1894013" y="6311871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8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76EA-84BE-4A44-B9D7-59E698117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7C53-3557-A845-9A31-7245CA73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N-gram language model (2 or more)</a:t>
            </a:r>
          </a:p>
          <a:p>
            <a:r>
              <a:rPr lang="en-US" dirty="0"/>
              <a:t>Phrase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Word translation probabilities p(</a:t>
            </a:r>
            <a:r>
              <a:rPr lang="en-US" dirty="0" err="1"/>
              <a:t>e|f</a:t>
            </a:r>
            <a:r>
              <a:rPr lang="en-US" dirty="0"/>
              <a:t>) and p(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Number of Insertion/deletions (when phrases include unaligned words)</a:t>
            </a:r>
          </a:p>
          <a:p>
            <a:r>
              <a:rPr lang="en-US" dirty="0"/>
              <a:t>Number of phrases used</a:t>
            </a:r>
          </a:p>
          <a:p>
            <a:r>
              <a:rPr lang="en-US" dirty="0"/>
              <a:t>Length of hypothesis</a:t>
            </a:r>
          </a:p>
          <a:p>
            <a:r>
              <a:rPr lang="en-US" dirty="0"/>
              <a:t>Amount of jumping around</a:t>
            </a:r>
          </a:p>
          <a:p>
            <a:r>
              <a:rPr lang="en-US" dirty="0"/>
              <a:t>Lexical flag features (binary value for "sentence contains 'octopus'") </a:t>
            </a:r>
          </a:p>
        </p:txBody>
      </p:sp>
    </p:spTree>
    <p:extLst>
      <p:ext uri="{BB962C8B-B14F-4D97-AF65-F5344CB8AC3E}">
        <p14:creationId xmlns:p14="http://schemas.microsoft.com/office/powerpoint/2010/main" val="36766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8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F6DA-6AC1-D04B-810B-0E88007D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F9249-ED31-0F41-876F-287DBF3557FD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3E7B8A-8641-2D4E-9279-753FC251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61F5D7-8CB1-9840-9A60-B21CC2CCF55D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AE5F4-42AA-0545-B420-CB63D36188D6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28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4FD6A-9C92-9E47-8754-69699B2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82C5A-F334-AE44-8710-08C40BAC0F6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3E993-E0CD-A24D-8E95-4BDF321041FA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30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F037F-897A-0544-A529-22FFD872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731C89-0861-7D48-894E-105079074AC9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7C07-47ED-8C45-A11D-B34E8CB47352}"/>
              </a:ext>
            </a:extLst>
          </p:cNvPr>
          <p:cNvSpPr/>
          <p:nvPr/>
        </p:nvSpPr>
        <p:spPr>
          <a:xfrm>
            <a:off x="1010653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DF367-33C2-734F-9CB5-3BFD311E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EC4F11-F169-F144-8D6B-9A90DC6BA697}"/>
              </a:ext>
            </a:extLst>
          </p:cNvPr>
          <p:cNvSpPr/>
          <p:nvPr/>
        </p:nvSpPr>
        <p:spPr>
          <a:xfrm>
            <a:off x="8053137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37076-1360-A942-8D9F-C8BC7519F6CA}"/>
              </a:ext>
            </a:extLst>
          </p:cNvPr>
          <p:cNvSpPr/>
          <p:nvPr/>
        </p:nvSpPr>
        <p:spPr>
          <a:xfrm>
            <a:off x="1010653" y="6416842"/>
            <a:ext cx="1524000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71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0A71A-708F-5147-AEB0-A7E102B5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E604A1-9D3A-724C-B69B-5F6FB715F1C1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68142B-550B-3E4A-9428-6691330DC39D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7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6325-AC9C-2946-B090-8716B721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F57875-929B-5241-84F1-CDA2F84EDF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42D8ED-E39B-6D4F-A99B-0B9BCC22929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6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53864-EC3C-894A-9A02-1A2A3427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C0395A-9ED3-E14C-A7B5-FE8CE23DDDD3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ADAEDF-6183-9F48-9033-88F8F367CA4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4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4782-1860-3748-BE52-AA629733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ECE5DB-BD09-0F44-BD42-668FD8FA7B1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DF273-9015-A44F-9CA5-4645388BAFA9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3CBD-6095-1E44-94B1-46B5A011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E7E81-FF61-FE42-8FA8-E70BB76FBCD6}"/>
              </a:ext>
            </a:extLst>
          </p:cNvPr>
          <p:cNvSpPr/>
          <p:nvPr/>
        </p:nvSpPr>
        <p:spPr>
          <a:xfrm>
            <a:off x="27312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alignment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7E7FC2-5D32-C84B-8375-2474CD329930}"/>
              </a:ext>
            </a:extLst>
          </p:cNvPr>
          <p:cNvSpPr/>
          <p:nvPr/>
        </p:nvSpPr>
        <p:spPr>
          <a:xfrm>
            <a:off x="3343382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Phrase pair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4D88B-B48B-7B45-A2C8-30288BE43DE6}"/>
              </a:ext>
            </a:extLst>
          </p:cNvPr>
          <p:cNvSpPr/>
          <p:nvPr/>
        </p:nvSpPr>
        <p:spPr>
          <a:xfrm>
            <a:off x="6310900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F2E2-8843-A148-B783-6F773B03CC8D}"/>
              </a:ext>
            </a:extLst>
          </p:cNvPr>
          <p:cNvSpPr/>
          <p:nvPr/>
        </p:nvSpPr>
        <p:spPr>
          <a:xfrm>
            <a:off x="9278418" y="2792002"/>
            <a:ext cx="2552272" cy="127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Estimation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CC4E1C-B50F-3C43-8C68-142BF523D0F2}"/>
              </a:ext>
            </a:extLst>
          </p:cNvPr>
          <p:cNvCxnSpPr>
            <a:endCxn id="5" idx="1"/>
          </p:cNvCxnSpPr>
          <p:nvPr/>
        </p:nvCxnSpPr>
        <p:spPr>
          <a:xfrm>
            <a:off x="282539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19CF94-7503-8B4B-9C9D-2CE68BF1C7BE}"/>
              </a:ext>
            </a:extLst>
          </p:cNvPr>
          <p:cNvCxnSpPr/>
          <p:nvPr/>
        </p:nvCxnSpPr>
        <p:spPr>
          <a:xfrm>
            <a:off x="5895654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D0B58-5B74-4740-923C-A7FC172118E8}"/>
              </a:ext>
            </a:extLst>
          </p:cNvPr>
          <p:cNvCxnSpPr/>
          <p:nvPr/>
        </p:nvCxnSpPr>
        <p:spPr>
          <a:xfrm>
            <a:off x="8760430" y="3429000"/>
            <a:ext cx="51798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8367D6-F00A-3248-B36A-5A6765775A33}"/>
              </a:ext>
            </a:extLst>
          </p:cNvPr>
          <p:cNvSpPr txBox="1"/>
          <p:nvPr/>
        </p:nvSpPr>
        <p:spPr>
          <a:xfrm>
            <a:off x="273122" y="4518329"/>
            <a:ext cx="25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Wrong alignment? Stuck!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EB074-A366-CE4C-8078-EC60005B5918}"/>
              </a:ext>
            </a:extLst>
          </p:cNvPr>
          <p:cNvSpPr txBox="1"/>
          <p:nvPr/>
        </p:nvSpPr>
        <p:spPr>
          <a:xfrm>
            <a:off x="3344699" y="4518329"/>
            <a:ext cx="269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use the phrase</a:t>
            </a:r>
            <a:br>
              <a:rPr lang="en-US" dirty="0"/>
            </a:br>
            <a:r>
              <a:rPr lang="en-US" dirty="0"/>
              <a:t>pairs you extracted; can't</a:t>
            </a:r>
            <a:br>
              <a:rPr lang="en-US" dirty="0"/>
            </a:br>
            <a:r>
              <a:rPr lang="en-US" dirty="0"/>
              <a:t>arbitrarily generate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F109D-E670-9641-BD10-EA7B961EF5BF}"/>
              </a:ext>
            </a:extLst>
          </p:cNvPr>
          <p:cNvSpPr txBox="1"/>
          <p:nvPr/>
        </p:nvSpPr>
        <p:spPr>
          <a:xfrm>
            <a:off x="6279587" y="4518329"/>
            <a:ext cx="2734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right features</a:t>
            </a:r>
            <a:br>
              <a:rPr lang="en-US" dirty="0"/>
            </a:br>
            <a:r>
              <a:rPr lang="en-US" dirty="0"/>
              <a:t>for this data set? (may</a:t>
            </a:r>
            <a:br>
              <a:rPr lang="en-US" dirty="0"/>
            </a:br>
            <a:r>
              <a:rPr lang="en-US" dirty="0"/>
              <a:t>vary from set to set)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CECB6-D95A-6E4C-BD05-5D400CD654EB}"/>
              </a:ext>
            </a:extLst>
          </p:cNvPr>
          <p:cNvSpPr txBox="1"/>
          <p:nvPr/>
        </p:nvSpPr>
        <p:spPr>
          <a:xfrm>
            <a:off x="9187288" y="4518329"/>
            <a:ext cx="2477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adjusted over a</a:t>
            </a:r>
            <a:br>
              <a:rPr lang="en-US" dirty="0"/>
            </a:br>
            <a:r>
              <a:rPr lang="en-US" dirty="0"/>
              <a:t>small set; hard to search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33414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C2C0B3-E065-A44C-9CF7-8E41D5EF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D45A84-7F33-4D43-8699-3FE3227A7A3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D34A1-81F5-7941-9153-E6C19B6B2DC1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1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3A1F8-E180-874C-8F06-B72C5ABE1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626933-6821-714A-9DB2-AB34E96F0975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73A475-D511-4B46-8C2D-DC289CFFA62A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A108C-4D1E-CC46-A4F3-77805CE1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2AD03A-3DED-8B43-9501-D607449ED6E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2CF26-860E-1144-9A9D-70E0F29E9BD4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5F3D-C5A2-DD40-B412-453972078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FE5572-11E0-A14B-928C-C408622F6E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FF7-F39E-BF46-82DC-F313E65F3438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1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A23C-EE5C-CD42-9475-1A986B6B7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7B172A-5DAC-6541-AA12-A7EE5EA9F7A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6B24A8-B2B7-EA4E-8937-4C852F8DA6E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2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2F477-33B4-344C-AC1C-1DCD3519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73F47E-317B-794F-86D6-A98D8AAA4F9E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B31D37-BDAF-0546-B645-A936D86E751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54854-452C-2246-B901-1FA9DE85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5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08EBA-F759-4449-9006-F5A90E85F144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53A96-52A3-9D48-94A2-72CA97DEEF63}"/>
              </a:ext>
            </a:extLst>
          </p:cNvPr>
          <p:cNvSpPr/>
          <p:nvPr/>
        </p:nvSpPr>
        <p:spPr>
          <a:xfrm>
            <a:off x="453189" y="6326867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CC36F-F2C8-EB4A-B8B8-40FE17CE2F14}"/>
              </a:ext>
            </a:extLst>
          </p:cNvPr>
          <p:cNvSpPr txBox="1"/>
          <p:nvPr/>
        </p:nvSpPr>
        <p:spPr>
          <a:xfrm>
            <a:off x="8715801" y="1823426"/>
            <a:ext cx="3230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in practice </a:t>
            </a:r>
            <a:br>
              <a:rPr lang="en-US" dirty="0"/>
            </a:br>
            <a:r>
              <a:rPr lang="en-US" dirty="0"/>
              <a:t>there are lots of places</a:t>
            </a:r>
            <a:br>
              <a:rPr lang="en-US" dirty="0"/>
            </a:br>
            <a:r>
              <a:rPr lang="en-US" dirty="0"/>
              <a:t>attention can go in the networks</a:t>
            </a:r>
          </a:p>
        </p:txBody>
      </p:sp>
    </p:spTree>
    <p:extLst>
      <p:ext uri="{BB962C8B-B14F-4D97-AF65-F5344CB8AC3E}">
        <p14:creationId xmlns:p14="http://schemas.microsoft.com/office/powerpoint/2010/main" val="4155013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479C4-536C-6D4E-9A19-35B064A7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/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31D6C8-A0A0-B14B-B96D-BFACF65E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85" y="3308279"/>
                <a:ext cx="2917861" cy="974241"/>
              </a:xfrm>
              <a:prstGeom prst="rect">
                <a:avLst/>
              </a:prstGeom>
              <a:blipFill>
                <a:blip r:embed="rId3"/>
                <a:stretch>
                  <a:fillRect t="-8974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DD94373-3138-614E-8A54-E2B028CCD27C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360FF-D4F1-4C4E-8779-E9EE416BE993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04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2E5A-BD7E-6049-8ABE-5918BF41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9DD3B-7DED-ED42-B150-1EECBF6F65D0}"/>
              </a:ext>
            </a:extLst>
          </p:cNvPr>
          <p:cNvSpPr/>
          <p:nvPr/>
        </p:nvSpPr>
        <p:spPr>
          <a:xfrm>
            <a:off x="8053137" y="6416842"/>
            <a:ext cx="2277978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9EFA0-0C20-7C40-80AF-54D3D18B6DBF}"/>
              </a:ext>
            </a:extLst>
          </p:cNvPr>
          <p:cNvSpPr/>
          <p:nvPr/>
        </p:nvSpPr>
        <p:spPr>
          <a:xfrm>
            <a:off x="1010653" y="6416842"/>
            <a:ext cx="1467852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MT is a fast-evolving area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RNN-free approaches</a:t>
            </a:r>
          </a:p>
          <a:p>
            <a:r>
              <a:rPr lang="en-US" dirty="0"/>
              <a:t>Character-based models to avoid out-of-vocabulary issues</a:t>
            </a:r>
          </a:p>
          <a:p>
            <a:r>
              <a:rPr lang="en-US" dirty="0"/>
              <a:t>Unified encoder-decoder for 'zero shot' translation</a:t>
            </a:r>
          </a:p>
          <a:p>
            <a:r>
              <a:rPr lang="en-US" dirty="0"/>
              <a:t>Translation without parallel data</a:t>
            </a:r>
          </a:p>
        </p:txBody>
      </p:sp>
    </p:spTree>
    <p:extLst>
      <p:ext uri="{BB962C8B-B14F-4D97-AF65-F5344CB8AC3E}">
        <p14:creationId xmlns:p14="http://schemas.microsoft.com/office/powerpoint/2010/main" val="280492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brief sketch of parameter (weight) estimation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DE7C5D-1A6B-3046-AF82-4BCA6BFE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01" y="133349"/>
            <a:ext cx="8686803" cy="6515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647793-4A66-214B-8209-9E11390355A1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9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5AFBC-5DD0-F245-9BEE-41028BB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34" y="36851"/>
            <a:ext cx="8944131" cy="67080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4820-4B6B-9C42-8AB7-0263C48D2152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3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669F-70E1-4C46-B816-D21C2CD6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65" y="204553"/>
            <a:ext cx="8496926" cy="6372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A4D8A6-8CD2-6542-B7F2-F93634029DCF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461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D6141C-E450-A74E-84AC-F6A42D1FA78E}"/>
              </a:ext>
            </a:extLst>
          </p:cNvPr>
          <p:cNvSpPr/>
          <p:nvPr/>
        </p:nvSpPr>
        <p:spPr>
          <a:xfrm>
            <a:off x="483704" y="2136338"/>
            <a:ext cx="112245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            : </a:t>
            </a:r>
            <a:r>
              <a:rPr lang="en-US" dirty="0" err="1"/>
              <a:t>ප්‍රවාහන</a:t>
            </a:r>
            <a:r>
              <a:rPr lang="en-US" dirty="0"/>
              <a:t> </a:t>
            </a:r>
            <a:r>
              <a:rPr lang="en-US" dirty="0" err="1"/>
              <a:t>ගාස්තු</a:t>
            </a:r>
            <a:r>
              <a:rPr lang="en-US" dirty="0"/>
              <a:t> </a:t>
            </a:r>
            <a:r>
              <a:rPr lang="en-US" dirty="0" err="1"/>
              <a:t>ඉහළ</a:t>
            </a:r>
            <a:r>
              <a:rPr lang="en-US" dirty="0"/>
              <a:t> </a:t>
            </a:r>
            <a:r>
              <a:rPr lang="en-US" dirty="0" err="1"/>
              <a:t>නැංවීමට</a:t>
            </a:r>
            <a:r>
              <a:rPr lang="en-US" dirty="0"/>
              <a:t> </a:t>
            </a:r>
            <a:r>
              <a:rPr lang="en-US" dirty="0" err="1"/>
              <a:t>විරෝධය</a:t>
            </a:r>
            <a:r>
              <a:rPr lang="en-US" dirty="0"/>
              <a:t> </a:t>
            </a:r>
            <a:r>
              <a:rPr lang="en-US" dirty="0" err="1"/>
              <a:t>පළ</a:t>
            </a:r>
            <a:r>
              <a:rPr lang="en-US" dirty="0"/>
              <a:t> </a:t>
            </a:r>
            <a:r>
              <a:rPr lang="en-US" dirty="0" err="1"/>
              <a:t>කරමින්</a:t>
            </a:r>
            <a:r>
              <a:rPr lang="en-US" dirty="0"/>
              <a:t> </a:t>
            </a:r>
            <a:r>
              <a:rPr lang="en-US" dirty="0" err="1"/>
              <a:t>බ්‍රසීලයේ</a:t>
            </a:r>
            <a:r>
              <a:rPr lang="en-US" dirty="0"/>
              <a:t> </a:t>
            </a:r>
            <a:r>
              <a:rPr lang="en-US" dirty="0" err="1"/>
              <a:t>අද</a:t>
            </a:r>
            <a:r>
              <a:rPr lang="en-US" dirty="0"/>
              <a:t> (07) </a:t>
            </a:r>
            <a:r>
              <a:rPr lang="en-US" dirty="0" err="1"/>
              <a:t>විරෝධතා</a:t>
            </a:r>
            <a:r>
              <a:rPr lang="en-US" dirty="0"/>
              <a:t> </a:t>
            </a:r>
            <a:r>
              <a:rPr lang="en-US" dirty="0" err="1"/>
              <a:t>ක්‍රියාත්මක</a:t>
            </a:r>
            <a:r>
              <a:rPr lang="en-US" dirty="0"/>
              <a:t> </a:t>
            </a:r>
            <a:r>
              <a:rPr lang="en-US" dirty="0" err="1"/>
              <a:t>වුණා</a:t>
            </a:r>
            <a:r>
              <a:rPr lang="en-US" dirty="0"/>
              <a:t>.</a:t>
            </a:r>
          </a:p>
          <a:p>
            <a:r>
              <a:rPr lang="en-US" dirty="0"/>
              <a:t>Ref0         : There were protests in Brazil today (07) due to price increases in transportation.</a:t>
            </a:r>
          </a:p>
          <a:p>
            <a:r>
              <a:rPr lang="en-US" dirty="0"/>
              <a:t>smt1       : Today (07), Brazil was to protest against the bus fare increase.</a:t>
            </a:r>
          </a:p>
          <a:p>
            <a:r>
              <a:rPr lang="en-US" dirty="0"/>
              <a:t>smt2       : Staged a protest against transport fares to increase in Brazil, launched a protest today (07th).</a:t>
            </a:r>
          </a:p>
          <a:p>
            <a:r>
              <a:rPr lang="en-US" dirty="0"/>
              <a:t>smt3       : Transport fare increase in Brazil to protest against the government today the implementation of the protests.</a:t>
            </a:r>
          </a:p>
          <a:p>
            <a:r>
              <a:rPr lang="en-US" dirty="0"/>
              <a:t>nmt1       : Protests were launched in Brazil today against the increase of transport tariffs.</a:t>
            </a:r>
          </a:p>
          <a:p>
            <a:r>
              <a:rPr lang="en-US" dirty="0"/>
              <a:t>nmt2       : A protest march was staged in Brazil (07) in Brazil town this morning.</a:t>
            </a:r>
          </a:p>
          <a:p>
            <a:r>
              <a:rPr lang="en-US" dirty="0"/>
              <a:t>nmt3       : Heavy traffic reported in Brazil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FCEF7-AB10-174F-AA23-98BCC1DA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NMT vs SMT: the good and the bad</a:t>
            </a:r>
          </a:p>
        </p:txBody>
      </p:sp>
    </p:spTree>
    <p:extLst>
      <p:ext uri="{BB962C8B-B14F-4D97-AF65-F5344CB8AC3E}">
        <p14:creationId xmlns:p14="http://schemas.microsoft.com/office/powerpoint/2010/main" val="3046303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size important: NMT needs more data than non-neural SMT before it is competitive</a:t>
            </a:r>
          </a:p>
          <a:p>
            <a:r>
              <a:rPr lang="en-US" dirty="0"/>
              <a:t>Domain issues: NMT can go spectacularly wrong when domain suddenly shifts</a:t>
            </a:r>
          </a:p>
          <a:p>
            <a:r>
              <a:rPr lang="en-US" dirty="0"/>
              <a:t>Noise: NMT is more bothered by noisy training data (non-parallel, non-fluent) than non-neural SMT</a:t>
            </a:r>
          </a:p>
          <a:p>
            <a:r>
              <a:rPr lang="en-US" dirty="0"/>
              <a:t>Evaluation may be fooled by fluency in lieu of adequacy</a:t>
            </a:r>
          </a:p>
          <a:p>
            <a:pPr lvl="1"/>
            <a:r>
              <a:rPr lang="en-US" dirty="0"/>
              <a:t>big chunks of meaning can be skipped; new meaning can be inserted</a:t>
            </a:r>
          </a:p>
        </p:txBody>
      </p:sp>
    </p:spTree>
    <p:extLst>
      <p:ext uri="{BB962C8B-B14F-4D97-AF65-F5344CB8AC3E}">
        <p14:creationId xmlns:p14="http://schemas.microsoft.com/office/powerpoint/2010/main" val="16182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A4736-F521-D34F-AAFE-D9C85CDDD066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3E6D20-37EB-7247-8269-5CAFC11A8923}"/>
              </a:ext>
            </a:extLst>
          </p:cNvPr>
          <p:cNvSpPr/>
          <p:nvPr/>
        </p:nvSpPr>
        <p:spPr>
          <a:xfrm>
            <a:off x="9051234" y="159026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C2271F-D43C-1E41-90CB-301EF5C687D4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BCDB3-356A-2646-BC78-D7197C528876}"/>
              </a:ext>
            </a:extLst>
          </p:cNvPr>
          <p:cNvSpPr/>
          <p:nvPr/>
        </p:nvSpPr>
        <p:spPr>
          <a:xfrm>
            <a:off x="9011478" y="302009"/>
            <a:ext cx="2551740" cy="678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573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these problems: Use best of both worlds?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Add NMT scores as a feature in SMT</a:t>
            </a:r>
          </a:p>
          <a:p>
            <a:r>
              <a:rPr lang="en-US" dirty="0"/>
              <a:t>Train NMT to directly predict word alignments</a:t>
            </a:r>
          </a:p>
          <a:p>
            <a:r>
              <a:rPr lang="en-US" dirty="0"/>
              <a:t>Add coverage vector to NMT to ensure the source is all translated</a:t>
            </a:r>
          </a:p>
          <a:p>
            <a:r>
              <a:rPr lang="en-US" dirty="0"/>
              <a:t>Train NMT to generate syntax trees with translation</a:t>
            </a:r>
          </a:p>
          <a:p>
            <a:r>
              <a:rPr lang="en-US" dirty="0"/>
              <a:t>Learn to choose between SMT/NMT output</a:t>
            </a:r>
          </a:p>
          <a:p>
            <a:r>
              <a:rPr lang="en-US" dirty="0"/>
              <a:t>Allow hand-crafted rules to direct NMT/SMT decoding for certain parts of a translation</a:t>
            </a:r>
          </a:p>
          <a:p>
            <a:r>
              <a:rPr lang="en-US" dirty="0"/>
              <a:t>...</a:t>
            </a:r>
          </a:p>
          <a:p>
            <a:pPr lvl="1"/>
            <a:r>
              <a:rPr lang="en-US" dirty="0"/>
              <a:t>It's still a wide open field! </a:t>
            </a:r>
          </a:p>
        </p:txBody>
      </p:sp>
    </p:spTree>
    <p:extLst>
      <p:ext uri="{BB962C8B-B14F-4D97-AF65-F5344CB8AC3E}">
        <p14:creationId xmlns:p14="http://schemas.microsoft.com/office/powerpoint/2010/main" val="2205014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Translation is the oldest NLP application and also one of the most active</a:t>
            </a:r>
          </a:p>
          <a:p>
            <a:r>
              <a:rPr lang="en-US" dirty="0"/>
              <a:t>Old days: lots of linguistic insight and hand crafted rules</a:t>
            </a:r>
          </a:p>
          <a:p>
            <a:r>
              <a:rPr lang="en-US" dirty="0"/>
              <a:t>90s: throw away linguistics, rely on corpora and 'pure' models</a:t>
            </a:r>
          </a:p>
          <a:p>
            <a:r>
              <a:rPr lang="en-US" dirty="0"/>
              <a:t>early 2000s: a bunch of engineering, less 'pure' (discriminative) models</a:t>
            </a:r>
          </a:p>
          <a:p>
            <a:r>
              <a:rPr lang="en-US" dirty="0"/>
              <a:t>mid 2000s: add linguistics, even more engineering</a:t>
            </a:r>
          </a:p>
          <a:p>
            <a:r>
              <a:rPr lang="en-US" dirty="0"/>
              <a:t>2014: throw away all that, rely just on data and 'pure' models</a:t>
            </a:r>
          </a:p>
          <a:p>
            <a:r>
              <a:rPr lang="en-US" dirty="0"/>
              <a:t>2017+: old stuff creeping back 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617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0EDDD-F287-074E-82CF-2B912B39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9" y="81170"/>
            <a:ext cx="8927547" cy="6695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B1FBA-7B25-F244-867E-78A566BF2335}"/>
              </a:ext>
            </a:extLst>
          </p:cNvPr>
          <p:cNvSpPr/>
          <p:nvPr/>
        </p:nvSpPr>
        <p:spPr>
          <a:xfrm>
            <a:off x="1098883" y="6232358"/>
            <a:ext cx="9954127" cy="441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7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Weights, Change The Search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phrase pair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log(p2)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y&lt;-&gt;d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e&lt;-&gt;z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1</a:t>
            </a:r>
            <a:r>
              <a:rPr lang="en-US" sz="2800" dirty="0"/>
              <a:t>=-1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λ</a:t>
            </a:r>
            <a:r>
              <a:rPr lang="en-US" sz="2800" baseline="-25000" dirty="0"/>
              <a:t>2</a:t>
            </a:r>
            <a:r>
              <a:rPr lang="en-US" sz="2800" dirty="0"/>
              <a:t>=-3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</a:t>
            </a:r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EAB10-AF9A-D945-86F9-EE253A83789E}"/>
              </a:ext>
            </a:extLst>
          </p:cNvPr>
          <p:cNvSpPr txBox="1"/>
          <p:nvPr/>
        </p:nvSpPr>
        <p:spPr>
          <a:xfrm>
            <a:off x="6123949" y="5592909"/>
            <a:ext cx="3230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"translating 'y' to 'd' has -1 value</a:t>
            </a:r>
            <a:br>
              <a:rPr lang="en-US" dirty="0"/>
            </a:br>
            <a:r>
              <a:rPr lang="en-US" dirty="0"/>
              <a:t>per feature 1 and 4 value per</a:t>
            </a:r>
            <a:br>
              <a:rPr lang="en-US" dirty="0"/>
            </a:br>
            <a:r>
              <a:rPr lang="en-US" dirty="0"/>
              <a:t>feature 2"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9ED5C8-139D-BC4F-A0FF-F2598D7657A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416063" y="5879432"/>
            <a:ext cx="707886" cy="1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F356D44-8495-9443-A4B9-3DA36B91E148}"/>
              </a:ext>
            </a:extLst>
          </p:cNvPr>
          <p:cNvSpPr txBox="1"/>
          <p:nvPr/>
        </p:nvSpPr>
        <p:spPr>
          <a:xfrm>
            <a:off x="8951495" y="4470907"/>
            <a:ext cx="3307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"but overall feature 1 contributes</a:t>
            </a:r>
            <a:br>
              <a:rPr lang="en-US" dirty="0"/>
            </a:br>
            <a:r>
              <a:rPr lang="en-US" dirty="0"/>
              <a:t>-1 to the score and feature 2 </a:t>
            </a:r>
            <a:br>
              <a:rPr lang="en-US" dirty="0"/>
            </a:br>
            <a:r>
              <a:rPr lang="en-US" dirty="0"/>
              <a:t>contributes -3 [note log though]"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F9320-8881-D949-B9EE-9F214C49CA86}"/>
              </a:ext>
            </a:extLst>
          </p:cNvPr>
          <p:cNvSpPr txBox="1"/>
          <p:nvPr/>
        </p:nvSpPr>
        <p:spPr>
          <a:xfrm>
            <a:off x="6689558" y="3946789"/>
            <a:ext cx="374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"so taking this step has a score of -11"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829044-6E75-6347-B796-D25B7088E257}"/>
              </a:ext>
            </a:extLst>
          </p:cNvPr>
          <p:cNvCxnSpPr>
            <a:cxnSpLocks/>
          </p:cNvCxnSpPr>
          <p:nvPr/>
        </p:nvCxnSpPr>
        <p:spPr>
          <a:xfrm flipH="1">
            <a:off x="8072606" y="4932572"/>
            <a:ext cx="7370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56056-C10F-E94C-BA11-A750957C426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57986" y="3540662"/>
            <a:ext cx="431572" cy="5907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14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772B-2FFB-FD45-8050-0CE7E408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12D23-A5C8-8C41-A530-54D7E8E98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these the right features? Should we use combinations of features? </a:t>
            </a:r>
          </a:p>
          <a:p>
            <a:r>
              <a:rPr lang="en-US" dirty="0"/>
              <a:t>What if we made a mistake during alignment? We're locked into those possibilities even though we didn't make alignments to optimize </a:t>
            </a:r>
            <a:r>
              <a:rPr lang="en-US" dirty="0" err="1"/>
              <a:t>mt</a:t>
            </a:r>
            <a:r>
              <a:rPr lang="en-US" dirty="0"/>
              <a:t> quality.</a:t>
            </a:r>
          </a:p>
          <a:p>
            <a:r>
              <a:rPr lang="en-US" dirty="0"/>
              <a:t>We only have estimates for the things we've seen and based on limited context. It would be nice to generalize to unseen events and full context</a:t>
            </a:r>
          </a:p>
        </p:txBody>
      </p:sp>
    </p:spTree>
    <p:extLst>
      <p:ext uri="{BB962C8B-B14F-4D97-AF65-F5344CB8AC3E}">
        <p14:creationId xmlns:p14="http://schemas.microsoft.com/office/powerpoint/2010/main" val="398466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488192" y="3721915"/>
            <a:ext cx="4625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Analysis (build representation)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8245908" y="3272684"/>
            <a:ext cx="2541957" cy="2751599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005237" y="3913789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Generation </a:t>
            </a:r>
          </a:p>
          <a:p>
            <a:r>
              <a:rPr lang="en-US" sz="2800" dirty="0"/>
              <a:t>(read off leaves)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59729" y="2543267"/>
            <a:ext cx="3404476" cy="729417"/>
            <a:chOff x="4387810" y="3683699"/>
            <a:chExt cx="3404476" cy="729417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4387810" y="4380193"/>
              <a:ext cx="3404476" cy="32923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345945" y="3683699"/>
              <a:ext cx="13562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Transfer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Interlingua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1A3A1-AE8D-6F4B-9366-077EF973AF83}"/>
              </a:ext>
            </a:extLst>
          </p:cNvPr>
          <p:cNvSpPr txBox="1"/>
          <p:nvPr/>
        </p:nvSpPr>
        <p:spPr>
          <a:xfrm>
            <a:off x="4152333" y="3692105"/>
            <a:ext cx="171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get this?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AA4A2-F0ED-D24F-8D10-79D159DB60E0}"/>
              </a:ext>
            </a:extLst>
          </p:cNvPr>
          <p:cNvCxnSpPr/>
          <p:nvPr/>
        </p:nvCxnSpPr>
        <p:spPr>
          <a:xfrm flipH="1" flipV="1">
            <a:off x="4336867" y="3239761"/>
            <a:ext cx="228397" cy="417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7">
            <a:extLst>
              <a:ext uri="{FF2B5EF4-FFF2-40B4-BE49-F238E27FC236}">
                <a16:creationId xmlns:a16="http://schemas.microsoft.com/office/drawing/2014/main" id="{1C3AA2D1-328B-AD49-90F6-64DACA3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</a:t>
            </a:r>
          </a:p>
        </p:txBody>
      </p:sp>
    </p:spTree>
    <p:extLst>
      <p:ext uri="{BB962C8B-B14F-4D97-AF65-F5344CB8AC3E}">
        <p14:creationId xmlns:p14="http://schemas.microsoft.com/office/powerpoint/2010/main" val="199751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1757</Words>
  <Application>Microsoft Macintosh PowerPoint</Application>
  <PresentationFormat>Widescreen</PresentationFormat>
  <Paragraphs>380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游ゴシック</vt:lpstr>
      <vt:lpstr>Arial</vt:lpstr>
      <vt:lpstr>Calibri</vt:lpstr>
      <vt:lpstr>Calibri Light</vt:lpstr>
      <vt:lpstr>Cambria Math</vt:lpstr>
      <vt:lpstr>Office Theme</vt:lpstr>
      <vt:lpstr>Neural Machine Translation</vt:lpstr>
      <vt:lpstr>Pre-Neural Statistical MT (1989-2014)</vt:lpstr>
      <vt:lpstr>Not that Fluent...</vt:lpstr>
      <vt:lpstr>Features</vt:lpstr>
      <vt:lpstr>Pipeline</vt:lpstr>
      <vt:lpstr>Extremely brief sketch of parameter (weight) estimation </vt:lpstr>
      <vt:lpstr>Change The Weights, Change The Search Space</vt:lpstr>
      <vt:lpstr>Problems</vt:lpstr>
      <vt:lpstr>New Approach</vt:lpstr>
      <vt:lpstr>Recall: Feature Engineering for WSD</vt:lpstr>
      <vt:lpstr>PowerPoint Presentation</vt:lpstr>
      <vt:lpstr>PowerPoint Presentation</vt:lpstr>
      <vt:lpstr>From LM to MT?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Approach</vt:lpstr>
      <vt:lpstr>How to use a sentence vector for machine translation</vt:lpstr>
      <vt:lpstr>PowerPoint Presentation</vt:lpstr>
      <vt:lpstr>RNN LM vs Seq2Seq, mathematically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Language Model to Translation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To Try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PowerPoint Presentation</vt:lpstr>
      <vt:lpstr>PowerPoint Presentation</vt:lpstr>
      <vt:lpstr>PowerPoint Presentation</vt:lpstr>
      <vt:lpstr>NMT vs SMT: the good and the bad</vt:lpstr>
      <vt:lpstr>Challenges</vt:lpstr>
      <vt:lpstr>PowerPoint Presentation</vt:lpstr>
      <vt:lpstr>PowerPoint Presentation</vt:lpstr>
      <vt:lpstr>Solutions to these problems: Use best of both worlds? 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Jonathan May</dc:creator>
  <cp:lastModifiedBy>Bashar Alhafni</cp:lastModifiedBy>
  <cp:revision>50</cp:revision>
  <dcterms:created xsi:type="dcterms:W3CDTF">2018-10-19T20:20:27Z</dcterms:created>
  <dcterms:modified xsi:type="dcterms:W3CDTF">2018-11-09T16:38:57Z</dcterms:modified>
</cp:coreProperties>
</file>